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70" r:id="rId2"/>
    <p:sldId id="272" r:id="rId3"/>
    <p:sldId id="269" r:id="rId4"/>
    <p:sldId id="264" r:id="rId5"/>
    <p:sldId id="265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0311"/>
    <a:srgbClr val="6600FF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699" autoAdjust="0"/>
  </p:normalViewPr>
  <p:slideViewPr>
    <p:cSldViewPr>
      <p:cViewPr varScale="1">
        <p:scale>
          <a:sx n="61" d="100"/>
          <a:sy n="61" d="100"/>
        </p:scale>
        <p:origin x="-1426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8883"/>
            <a:ext cx="8686800" cy="8412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cap="none" dirty="0">
                <a:ln/>
                <a:solidFill>
                  <a:srgbClr val="CD0311"/>
                </a:solidFill>
                <a:effectLst/>
              </a:rPr>
              <a:t>Модест Петрович Мусоргский </a:t>
            </a:r>
            <a:br>
              <a:rPr lang="ru-RU" sz="4000" b="1" cap="none" dirty="0">
                <a:ln/>
                <a:solidFill>
                  <a:srgbClr val="CD0311"/>
                </a:solidFill>
                <a:effectLst/>
              </a:rPr>
            </a:br>
            <a:r>
              <a:rPr lang="ru-RU" sz="3100" b="1" cap="none" dirty="0">
                <a:ln/>
                <a:solidFill>
                  <a:srgbClr val="CD0311"/>
                </a:solidFill>
                <a:effectLst/>
              </a:rPr>
              <a:t>(1839-1881)</a:t>
            </a:r>
            <a:endParaRPr lang="ru-RU" sz="3100" dirty="0">
              <a:solidFill>
                <a:srgbClr val="CD031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4800" b="1" dirty="0" smtClean="0">
                <a:ln/>
                <a:solidFill>
                  <a:srgbClr val="CD0311"/>
                </a:solidFill>
              </a:rPr>
              <a:t>«Избушка на курьих ножках» </a:t>
            </a:r>
          </a:p>
          <a:p>
            <a:pPr marL="0" indent="0" algn="ctr">
              <a:buNone/>
            </a:pPr>
            <a:r>
              <a:rPr lang="ru-RU" sz="3200" b="1" dirty="0" smtClean="0">
                <a:ln/>
                <a:solidFill>
                  <a:srgbClr val="CD0311"/>
                </a:solidFill>
              </a:rPr>
              <a:t>из цикла </a:t>
            </a:r>
          </a:p>
          <a:p>
            <a:pPr marL="0" indent="0" algn="ctr">
              <a:buNone/>
            </a:pPr>
            <a:r>
              <a:rPr lang="ru-RU" sz="3200" b="1" dirty="0" smtClean="0">
                <a:ln/>
                <a:solidFill>
                  <a:srgbClr val="CD0311"/>
                </a:solidFill>
              </a:rPr>
              <a:t>«Картинки с выставки».</a:t>
            </a:r>
            <a:endParaRPr lang="ru-RU" sz="3200" b="1" dirty="0">
              <a:ln/>
              <a:solidFill>
                <a:srgbClr val="CD0311"/>
              </a:solidFill>
            </a:endParaRPr>
          </a:p>
        </p:txBody>
      </p:sp>
      <p:pic>
        <p:nvPicPr>
          <p:cNvPr id="5" name="Picture 2" descr="C:\Users\SVETLANA\Desktop\Модест-Петрович-Мусоргский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/>
          <a:srcRect l="-1421" t="12" r="999" b="-277"/>
          <a:stretch/>
        </p:blipFill>
        <p:spPr bwMode="auto">
          <a:xfrm>
            <a:off x="539552" y="1700808"/>
            <a:ext cx="3540918" cy="4471792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2405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1295400"/>
          </a:xfrm>
        </p:spPr>
        <p:txBody>
          <a:bodyPr>
            <a:normAutofit/>
          </a:bodyPr>
          <a:lstStyle/>
          <a:p>
            <a:pPr algn="ctr"/>
            <a:r>
              <a:rPr lang="ru-RU" b="1" cap="none" dirty="0" smtClean="0">
                <a:ln/>
                <a:solidFill>
                  <a:srgbClr val="CD031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М. Мусоргский</a:t>
            </a:r>
            <a:r>
              <a:rPr lang="ru-RU" b="1" cap="none" dirty="0">
                <a:ln/>
                <a:solidFill>
                  <a:srgbClr val="CD031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cap="none" dirty="0">
                <a:ln/>
                <a:solidFill>
                  <a:srgbClr val="CD031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cap="none" dirty="0">
                <a:ln/>
                <a:solidFill>
                  <a:srgbClr val="CD031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Избушка на курьих ножках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554162"/>
            <a:ext cx="8208912" cy="4525963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Композитор изобразил хозяйку избушки – Бабу-Ягу. 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пьесе три части. 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Первая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и третья – полёт Бабы-Яги, средняя часть – картина дремучего сказочного леса.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361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052736"/>
          </a:xfrm>
        </p:spPr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b="1" cap="none" dirty="0" smtClean="0">
                <a:ln/>
                <a:solidFill>
                  <a:srgbClr val="CD031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М. Мусоргский</a:t>
            </a:r>
            <a:r>
              <a:rPr lang="ru-RU" b="1" cap="none" dirty="0">
                <a:ln/>
                <a:solidFill>
                  <a:srgbClr val="CD031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cap="none" dirty="0">
                <a:ln/>
                <a:solidFill>
                  <a:srgbClr val="CD031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cap="none" dirty="0">
                <a:ln/>
                <a:solidFill>
                  <a:srgbClr val="CD031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Избушка на курьих ножках</a:t>
            </a:r>
            <a:endParaRPr lang="ru-RU" b="1" cap="none" dirty="0">
              <a:ln/>
              <a:solidFill>
                <a:srgbClr val="CD031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80920" cy="54452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Музыка </a:t>
            </a:r>
            <a:r>
              <a:rPr lang="ru-RU" b="1" dirty="0"/>
              <a:t>начинается</a:t>
            </a:r>
            <a:r>
              <a:rPr lang="ru-RU" dirty="0"/>
              <a:t> с сильных и резких звуков, изображающих удары клюки. Акцентированные скачки, резкие, словно стучащие фразы рисуют странный, злобный образ Бабы-Яги. </a:t>
            </a:r>
            <a:endParaRPr lang="ru-RU" dirty="0" smtClean="0"/>
          </a:p>
          <a:p>
            <a:pPr marL="0" indent="0">
              <a:buNone/>
            </a:pPr>
            <a:r>
              <a:rPr lang="ru-RU" b="1" dirty="0"/>
              <a:t>Средний эпизод</a:t>
            </a:r>
            <a:r>
              <a:rPr lang="ru-RU" dirty="0"/>
              <a:t> – глухой, таинственный, настороженный. Можно представить картину сказочного ночного леса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159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  <a:solidFill>
            <a:schemeClr val="bg1"/>
          </a:solidFill>
        </p:spPr>
        <p:txBody>
          <a:bodyPr>
            <a:no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200" b="1" cap="none" dirty="0" smtClean="0">
                <a:ln/>
                <a:solidFill>
                  <a:srgbClr val="CD0311"/>
                </a:solidFill>
                <a:effectLst/>
                <a:latin typeface="Times New Roman" panose="02020603050405020304" pitchFamily="18" charset="0"/>
                <a:cs typeface="Times New Roman" pitchFamily="18" charset="0"/>
              </a:rPr>
              <a:t>М. Мусоргский. Избушка на курьих ножках </a:t>
            </a:r>
            <a:endParaRPr lang="ru-RU" sz="3200" b="1" cap="none" dirty="0">
              <a:ln/>
              <a:solidFill>
                <a:srgbClr val="CD031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2248798"/>
              </p:ext>
            </p:extLst>
          </p:nvPr>
        </p:nvGraphicFramePr>
        <p:xfrm>
          <a:off x="-1" y="2564904"/>
          <a:ext cx="9144002" cy="4293096"/>
        </p:xfrm>
        <a:graphic>
          <a:graphicData uri="http://schemas.openxmlformats.org/drawingml/2006/table">
            <a:tbl>
              <a:tblPr/>
              <a:tblGrid>
                <a:gridCol w="3347865"/>
                <a:gridCol w="3024336"/>
                <a:gridCol w="2771801"/>
              </a:tblGrid>
              <a:tr h="4579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</a:rPr>
                        <a:t>I</a:t>
                      </a:r>
                      <a:r>
                        <a:rPr lang="ru-RU" sz="2400" b="1" dirty="0">
                          <a:latin typeface="Times New Roman"/>
                        </a:rPr>
                        <a:t> часть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1633" marR="61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</a:rPr>
                        <a:t>II</a:t>
                      </a:r>
                      <a:r>
                        <a:rPr lang="ru-RU" sz="2400" b="1" dirty="0">
                          <a:latin typeface="Times New Roman"/>
                        </a:rPr>
                        <a:t> часть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1633" marR="61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</a:rPr>
                        <a:t>III</a:t>
                      </a:r>
                      <a:r>
                        <a:rPr lang="ru-RU" sz="2400" b="1" dirty="0">
                          <a:latin typeface="Times New Roman"/>
                        </a:rPr>
                        <a:t> часть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1633" marR="61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793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</a:rPr>
                        <a:t>Полёт  Бабы-Яги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1633" marR="61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</a:rPr>
                        <a:t>Картина  дремучего сказочного леса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1633" marR="61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</a:rPr>
                        <a:t>Полёт  Бабы-Яги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1633" marR="61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93729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</a:rPr>
                        <a:t>Резкие  звуки как удары </a:t>
                      </a:r>
                      <a:r>
                        <a:rPr lang="ru-RU" sz="2400" dirty="0" smtClean="0">
                          <a:latin typeface="Times New Roman"/>
                        </a:rPr>
                        <a:t>клюки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</a:endParaRPr>
                    </a:p>
                  </a:txBody>
                  <a:tcPr marL="61633" marR="61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</a:rPr>
                        <a:t>Как </a:t>
                      </a:r>
                      <a:r>
                        <a:rPr lang="en-US" sz="2400" dirty="0">
                          <a:latin typeface="Times New Roman"/>
                        </a:rPr>
                        <a:t>I </a:t>
                      </a:r>
                      <a:r>
                        <a:rPr lang="ru-RU" sz="2400" dirty="0">
                          <a:latin typeface="Times New Roman"/>
                        </a:rPr>
                        <a:t>часть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1633" marR="61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18504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633" marR="61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</a:rPr>
                        <a:t>Сдержанный  темп, приглушённая </a:t>
                      </a:r>
                      <a:r>
                        <a:rPr lang="ru-RU" sz="2400" dirty="0" smtClean="0">
                          <a:latin typeface="Times New Roman"/>
                        </a:rPr>
                        <a:t>звучность</a:t>
                      </a:r>
                    </a:p>
                  </a:txBody>
                  <a:tcPr marL="61633" marR="61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</a:rPr>
                        <a:t>В конце музыка становится тише</a:t>
                      </a:r>
                      <a:endParaRPr lang="ru-RU" sz="1600" dirty="0">
                        <a:latin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</a:rPr>
                        <a:t> и обрывается внезапно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1633" marR="61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1026" name="Picture 2" descr="C:\Users\SVETLANA\Desktop\Модест-Петрович-Мусоргский.jpg"/>
          <p:cNvPicPr>
            <a:picLocks noChangeAspect="1" noChangeArrowheads="1"/>
          </p:cNvPicPr>
          <p:nvPr/>
        </p:nvPicPr>
        <p:blipFill>
          <a:blip r:embed="rId2" cstate="print"/>
          <a:srcRect t="3390" r="12224" b="11855"/>
          <a:stretch>
            <a:fillRect/>
          </a:stretch>
        </p:blipFill>
        <p:spPr bwMode="auto">
          <a:xfrm>
            <a:off x="323528" y="764704"/>
            <a:ext cx="1475656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4" descr="C:\Users\SVETLANA\Desktop\Ipd9VdXbsL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836712"/>
            <a:ext cx="2624269" cy="1764000"/>
          </a:xfrm>
          <a:prstGeom prst="hexagon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SVETLANA\Desktop\babayaga4.jpg"/>
          <p:cNvPicPr>
            <a:picLocks noChangeAspect="1" noChangeArrowheads="1"/>
          </p:cNvPicPr>
          <p:nvPr/>
        </p:nvPicPr>
        <p:blipFill>
          <a:blip r:embed="rId4" cstate="print"/>
          <a:srcRect t="22394" r="19625" b="21111"/>
          <a:stretch>
            <a:fillRect/>
          </a:stretch>
        </p:blipFill>
        <p:spPr bwMode="auto">
          <a:xfrm>
            <a:off x="7124485" y="692696"/>
            <a:ext cx="2019515" cy="1908000"/>
          </a:xfrm>
          <a:prstGeom prst="hexagon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 cstate="print">
            <a:lum contrast="20000"/>
          </a:blip>
          <a:srcRect l="4495" t="17312" r="55420" b="5530"/>
          <a:stretch/>
        </p:blipFill>
        <p:spPr bwMode="auto">
          <a:xfrm>
            <a:off x="22437" y="4365104"/>
            <a:ext cx="3315916" cy="1979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b="1" cap="none" dirty="0" smtClean="0">
                <a:ln/>
                <a:solidFill>
                  <a:srgbClr val="CD0311"/>
                </a:solidFill>
                <a:effectLst/>
                <a:latin typeface="Times New Roman" pitchFamily="18" charset="0"/>
                <a:cs typeface="Times New Roman" pitchFamily="18" charset="0"/>
              </a:rPr>
              <a:t>М. Мусоргский. Избушка  на курьих ножках</a:t>
            </a:r>
            <a:endParaRPr lang="ru-RU" b="1" cap="none" dirty="0">
              <a:ln/>
              <a:solidFill>
                <a:srgbClr val="CD031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052736"/>
            <a:ext cx="7776864" cy="5805264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1.Как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называется пьеса? </a:t>
            </a:r>
            <a:endParaRPr lang="ru-RU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None/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Кто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ее написал?</a:t>
            </a:r>
          </a:p>
          <a:p>
            <a:pPr marL="514350" indent="-514350">
              <a:buNone/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3.Что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или кого изображает пьеса?</a:t>
            </a:r>
          </a:p>
          <a:p>
            <a:pPr marL="514350" indent="-514350">
              <a:buNone/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3.Сколько частей в пьесе?</a:t>
            </a:r>
          </a:p>
          <a:p>
            <a:pPr marL="514350" indent="-514350">
              <a:buNone/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4.С чего начинается пьеса?</a:t>
            </a:r>
          </a:p>
          <a:p>
            <a:pPr marL="514350" indent="-514350">
              <a:buAutoNum type="arabicPeriod"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SVETLANA\Desktop\babayaga4.jpg"/>
          <p:cNvPicPr>
            <a:picLocks noChangeAspect="1" noChangeArrowheads="1"/>
          </p:cNvPicPr>
          <p:nvPr/>
        </p:nvPicPr>
        <p:blipFill>
          <a:blip r:embed="rId2" cstate="print"/>
          <a:srcRect t="22394" r="19625" b="21111"/>
          <a:stretch>
            <a:fillRect/>
          </a:stretch>
        </p:blipFill>
        <p:spPr bwMode="auto">
          <a:xfrm>
            <a:off x="3943283" y="836712"/>
            <a:ext cx="1257435" cy="1188000"/>
          </a:xfrm>
          <a:prstGeom prst="hexagon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687</TotalTime>
  <Words>167</Words>
  <Application>Microsoft Office PowerPoint</Application>
  <PresentationFormat>Экран (4:3)</PresentationFormat>
  <Paragraphs>31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Трек</vt:lpstr>
      <vt:lpstr>Модест Петрович Мусоргский  (1839-1881)</vt:lpstr>
      <vt:lpstr>М. Мусоргский Избушка на курьих ножках</vt:lpstr>
      <vt:lpstr>М. Мусоргский Избушка на курьих ножках</vt:lpstr>
      <vt:lpstr>М. Мусоргский. Избушка на курьих ножках </vt:lpstr>
      <vt:lpstr>М. Мусоргский. Избушка  на курьих ножках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SVETLANA</dc:creator>
  <cp:lastModifiedBy>user</cp:lastModifiedBy>
  <cp:revision>106</cp:revision>
  <dcterms:created xsi:type="dcterms:W3CDTF">2018-11-14T18:14:12Z</dcterms:created>
  <dcterms:modified xsi:type="dcterms:W3CDTF">2020-04-14T07:15:03Z</dcterms:modified>
</cp:coreProperties>
</file>